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61" r:id="rId19"/>
    <p:sldId id="276" r:id="rId20"/>
    <p:sldId id="277" r:id="rId21"/>
    <p:sldId id="262"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0"/>
    <p:restoredTop sz="67437" autoAdjust="0"/>
  </p:normalViewPr>
  <p:slideViewPr>
    <p:cSldViewPr snapToGrid="0">
      <p:cViewPr varScale="1">
        <p:scale>
          <a:sx n="73" d="100"/>
          <a:sy n="73" d="100"/>
        </p:scale>
        <p:origin x="902"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16</a:t>
            </a:fld>
            <a:endParaRPr lang="en-US"/>
          </a:p>
        </p:txBody>
      </p:sp>
    </p:spTree>
    <p:extLst>
      <p:ext uri="{BB962C8B-B14F-4D97-AF65-F5344CB8AC3E}">
        <p14:creationId xmlns:p14="http://schemas.microsoft.com/office/powerpoint/2010/main" val="1754794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Forest feature importance plot shows that android permission </a:t>
            </a:r>
            <a:r>
              <a:rPr lang="en-US" b="1" dirty="0"/>
              <a:t>READ PHONE STATE </a:t>
            </a:r>
            <a:r>
              <a:rPr lang="en-US" dirty="0"/>
              <a:t>and  </a:t>
            </a:r>
            <a:r>
              <a:rPr lang="en-US" b="1" dirty="0"/>
              <a:t>c2dm permission RECEIVE </a:t>
            </a:r>
            <a:r>
              <a:rPr lang="en-US" dirty="0"/>
              <a:t>are the two most prominent features in our model.  The results here are consistent with our permissions occurrence plot we have done in our EDA section.</a:t>
            </a:r>
          </a:p>
        </p:txBody>
      </p:sp>
      <p:sp>
        <p:nvSpPr>
          <p:cNvPr id="4" name="Slide Number Placeholder 3"/>
          <p:cNvSpPr>
            <a:spLocks noGrp="1"/>
          </p:cNvSpPr>
          <p:nvPr>
            <p:ph type="sldNum" sz="quarter" idx="5"/>
          </p:nvPr>
        </p:nvSpPr>
        <p:spPr/>
        <p:txBody>
          <a:bodyPr/>
          <a:lstStyle/>
          <a:p>
            <a:fld id="{AF049292-9110-EF43-9B06-BC27797FB358}" type="slidenum">
              <a:rPr lang="en-US" smtClean="0"/>
              <a:t>18</a:t>
            </a:fld>
            <a:endParaRPr lang="en-US"/>
          </a:p>
        </p:txBody>
      </p:sp>
    </p:spTree>
    <p:extLst>
      <p:ext uri="{BB962C8B-B14F-4D97-AF65-F5344CB8AC3E}">
        <p14:creationId xmlns:p14="http://schemas.microsoft.com/office/powerpoint/2010/main" val="308569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2D0CE"/>
                </a:solidFill>
                <a:effectLst/>
                <a:latin typeface="-apple-system"/>
              </a:rPr>
              <a:t>Next, we examine the logistic regression coefficient plot and observe that the two most prominent features from the feature importance plot have the largest coefficients in magnitude. This implies that when the permission</a:t>
            </a:r>
            <a:r>
              <a:rPr lang="en-US" dirty="0"/>
              <a:t> </a:t>
            </a:r>
            <a:r>
              <a:rPr lang="en-US" b="1" dirty="0"/>
              <a:t>c2dm permission RECEIVE </a:t>
            </a:r>
            <a:r>
              <a:rPr lang="en-US" dirty="0"/>
              <a:t>is granted it decreases the odds of the application being a malware. While </a:t>
            </a:r>
            <a:r>
              <a:rPr lang="en-US" b="1" dirty="0"/>
              <a:t>READ PHONE STATE </a:t>
            </a:r>
            <a:r>
              <a:rPr lang="en-US" dirty="0"/>
              <a:t>increases the odds of the application being a malware.</a:t>
            </a:r>
          </a:p>
        </p:txBody>
      </p:sp>
      <p:sp>
        <p:nvSpPr>
          <p:cNvPr id="4" name="Slide Number Placeholder 3"/>
          <p:cNvSpPr>
            <a:spLocks noGrp="1"/>
          </p:cNvSpPr>
          <p:nvPr>
            <p:ph type="sldNum" sz="quarter" idx="5"/>
          </p:nvPr>
        </p:nvSpPr>
        <p:spPr/>
        <p:txBody>
          <a:bodyPr/>
          <a:lstStyle/>
          <a:p>
            <a:fld id="{AF049292-9110-EF43-9B06-BC27797FB358}" type="slidenum">
              <a:rPr lang="en-US" smtClean="0"/>
              <a:t>19</a:t>
            </a:fld>
            <a:endParaRPr lang="en-US"/>
          </a:p>
        </p:txBody>
      </p:sp>
    </p:spTree>
    <p:extLst>
      <p:ext uri="{BB962C8B-B14F-4D97-AF65-F5344CB8AC3E}">
        <p14:creationId xmlns:p14="http://schemas.microsoft.com/office/powerpoint/2010/main" val="3347506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created a shallow decision tree with max depth of 2. </a:t>
            </a:r>
          </a:p>
          <a:p>
            <a:r>
              <a:rPr lang="en-US" dirty="0"/>
              <a:t>Here, we notice that from the root node splitting using </a:t>
            </a:r>
            <a:r>
              <a:rPr lang="en-US" b="1" dirty="0"/>
              <a:t>READ_PHONE_STATE </a:t>
            </a:r>
            <a:r>
              <a:rPr lang="en-US" b="0" dirty="0"/>
              <a:t>the</a:t>
            </a:r>
            <a:r>
              <a:rPr lang="en-US" dirty="0"/>
              <a:t> majority of the data is already split into malware and benign successfully. </a:t>
            </a:r>
          </a:p>
          <a:p>
            <a:r>
              <a:rPr lang="en-US" dirty="0"/>
              <a:t>In the left branch, since most of the points were already successfully classified as benign from the root node, the splitting criterion was less certain when trying to identify malware.</a:t>
            </a:r>
          </a:p>
          <a:p>
            <a:r>
              <a:rPr lang="en-US" dirty="0"/>
              <a:t>In the right branch, most points were classified as malware then with the splitting criterion as </a:t>
            </a:r>
            <a:r>
              <a:rPr lang="en-US" b="1" dirty="0"/>
              <a:t>c2dm.permission RECEIVE, </a:t>
            </a:r>
            <a:r>
              <a:rPr lang="en-US" b="0" dirty="0"/>
              <a:t>we see that those without this permission are likely malware. This is consistent to what we saw in our logistic regression coefficient plot.</a:t>
            </a:r>
          </a:p>
          <a:p>
            <a:r>
              <a:rPr lang="en-US" b="0" dirty="0"/>
              <a:t>Note with just a shallow decision tree, we already have a 92.5% accuracy score</a:t>
            </a:r>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20</a:t>
            </a:fld>
            <a:endParaRPr lang="en-US"/>
          </a:p>
        </p:txBody>
      </p:sp>
    </p:spTree>
    <p:extLst>
      <p:ext uri="{BB962C8B-B14F-4D97-AF65-F5344CB8AC3E}">
        <p14:creationId xmlns:p14="http://schemas.microsoft.com/office/powerpoint/2010/main" val="206774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Motivation: Introduce the Malware issue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of us unfamiliar with the concept, malware is a type of software that is designed to harm or exploit any device it infects. It can be used to steal personal information, damage files or even take control of a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some of this Malware can get into your phone, is through permissions. Permissions are those notifications you get on your phone when you download an app. It would ask for permission to gain access to photos, your location </a:t>
            </a:r>
            <a:r>
              <a:rPr lang="en-US" dirty="0" err="1"/>
              <a:t>etc</a:t>
            </a:r>
            <a:r>
              <a:rPr lang="en-US" dirty="0"/>
              <a:t>…  Malware hiding in one of these apps can get into your phone and steal personal information from you. Think of the passwords you have saved for some of your accounts. That is information you definitely don’t want distributed. </a:t>
            </a:r>
          </a:p>
          <a:p>
            <a:endParaRPr lang="en-US" dirty="0"/>
          </a:p>
          <a:p>
            <a:r>
              <a:rPr lang="en-US" u="sng" dirty="0"/>
              <a:t>Objective: Android malware</a:t>
            </a:r>
          </a:p>
          <a:p>
            <a:r>
              <a:rPr lang="en-US" dirty="0"/>
              <a:t>The Android operating system is a popular choice, capturing over 70% of the  global smartphone market. Because of the rapid growth of Android apps and it’s open-source nature has made it an easy target for malware. </a:t>
            </a:r>
          </a:p>
          <a:p>
            <a:endParaRPr lang="en-US" dirty="0"/>
          </a:p>
          <a:p>
            <a:r>
              <a:rPr lang="en-US" dirty="0"/>
              <a:t>Because newer permissions get added by Android and because app developers have the ability to create custom permissions, there are plenty of opportunities for malware to infect our mobile devices. Despite Android updates to help curb the harm of malicious software, malware also adapts with time. </a:t>
            </a:r>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would be make sense to check newly created permissions for significance in detecting malware. </a:t>
            </a:r>
          </a:p>
          <a:p>
            <a:endParaRPr lang="en-US" dirty="0"/>
          </a:p>
          <a:p>
            <a:r>
              <a:rPr lang="en-US" dirty="0"/>
              <a:t>Recent papers like those of Mathur and Akbar have shown promise in using these system permissions to classify malware using machine learning. </a:t>
            </a:r>
          </a:p>
          <a:p>
            <a:endParaRPr lang="en-US" dirty="0"/>
          </a:p>
          <a:p>
            <a:r>
              <a:rPr lang="en-US" dirty="0"/>
              <a:t>The main objective of our project is to build a malware detection classifier of the same ilk as the latest literature.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dataset called </a:t>
            </a:r>
            <a:r>
              <a:rPr lang="en-US" dirty="0" err="1"/>
              <a:t>NATICUSdroid</a:t>
            </a:r>
            <a:r>
              <a:rPr lang="en-US" dirty="0"/>
              <a:t> from the UC Irvine Repository generated by Mathur(2021). The dataset size contains information of roughly 30,000 benign and malware collected from 2010-2019.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and further pruned using a threshold of a specific API protection level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After computing permission frequencies, the permissions that were called by less than 100 apps were removed which narrowed down the original 6761 features down to 86.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In the initial inspection we make a few significant observations. The Malware apps have a very high frequency of the permission READ_PHONE_STATE and RECEIVE_BOOT_COMPLETED which doesn’t even show up in the top frequencies of Benign apps. The Benign apps on the other hand show a very high frequency of RECEIVE whereas for Malware apps it does not show up. We’ll keep an eye on these features on our results and interpretations section to see how they match up.</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12/4/2023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12/4/2023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142018" cy="2852928"/>
          </a:xfrm>
        </p:spPr>
        <p:txBody>
          <a:bodyPr>
            <a:normAutofit/>
          </a:bodyPr>
          <a:lstStyle/>
          <a:p>
            <a:r>
              <a:rPr lang="en-US" dirty="0">
                <a:solidFill>
                  <a:srgbClr val="FFFFFF"/>
                </a:solidFill>
              </a:rPr>
              <a:t>Malware Detection</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dirty="0">
                <a:solidFill>
                  <a:srgbClr val="FFFFFF"/>
                </a:solidFill>
              </a:rPr>
              <a:t>By: Mark </a:t>
            </a:r>
            <a:r>
              <a:rPr lang="en-US" dirty="0" err="1">
                <a:solidFill>
                  <a:srgbClr val="FFFFFF"/>
                </a:solidFill>
              </a:rPr>
              <a:t>Faynboym</a:t>
            </a:r>
            <a:r>
              <a:rPr lang="en-US" dirty="0">
                <a:solidFill>
                  <a:srgbClr val="FFFFFF"/>
                </a:solidFill>
              </a:rPr>
              <a:t>,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12/4/2023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551807141"/>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48255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3"/>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3"/>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dirty="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a:t>Malware is malicious software that is designed to harm or exploit devices. </a:t>
            </a:r>
          </a:p>
          <a:p>
            <a:pPr>
              <a:lnSpc>
                <a:spcPct val="120000"/>
              </a:lnSpc>
            </a:pPr>
            <a:r>
              <a:rPr lang="en-US"/>
              <a:t>It can be used to steal personal information, damage files or even take control of a device. </a:t>
            </a:r>
          </a:p>
          <a:p>
            <a:pPr>
              <a:lnSpc>
                <a:spcPct val="120000"/>
              </a:lnSpc>
            </a:pPr>
            <a:r>
              <a:rPr lang="en-US"/>
              <a:t>Android has a global market share of 72% in the mobile OS market. However, it’s open-source nature has made it an easy and accessible target for malware. </a:t>
            </a:r>
          </a:p>
          <a:p>
            <a:pPr>
              <a:lnSpc>
                <a:spcPct val="120000"/>
              </a:lnSpc>
            </a:pPr>
            <a:endParaRPr lang="en-US"/>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12/4/2023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grpSp>
        <p:nvGrpSpPr>
          <p:cNvPr id="3" name="Group 2">
            <a:extLst>
              <a:ext uri="{FF2B5EF4-FFF2-40B4-BE49-F238E27FC236}">
                <a16:creationId xmlns:a16="http://schemas.microsoft.com/office/drawing/2014/main" id="{86E24BB9-DD0E-A3EC-0141-69E5C3609354}"/>
              </a:ext>
            </a:extLst>
          </p:cNvPr>
          <p:cNvGrpSpPr/>
          <p:nvPr/>
        </p:nvGrpSpPr>
        <p:grpSpPr>
          <a:xfrm>
            <a:off x="358388" y="1953491"/>
            <a:ext cx="9238156" cy="4324420"/>
            <a:chOff x="358388" y="1953491"/>
            <a:chExt cx="9238156" cy="4324420"/>
          </a:xfrm>
        </p:grpSpPr>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3"/>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4"/>
            <a:stretch>
              <a:fillRect/>
            </a:stretch>
          </p:blipFill>
          <p:spPr>
            <a:xfrm>
              <a:off x="8172989" y="1953491"/>
              <a:ext cx="1423555" cy="1028787"/>
            </a:xfrm>
            <a:prstGeom prst="rect">
              <a:avLst/>
            </a:prstGeom>
          </p:spPr>
        </p:pic>
      </p:grpSp>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important feature in distinguishing malware applications</a:t>
            </a:r>
          </a:p>
          <a:p>
            <a:r>
              <a:rPr lang="en-US" dirty="0"/>
              <a:t>The permission RECEIVE is the most important feature in distinguishing benign applications</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normAutofit/>
          </a:bodyPr>
          <a:lstStyle/>
          <a:p>
            <a:r>
              <a:rPr lang="en-US" sz="1600" dirty="0"/>
              <a:t>Akbar, F., Hussain, M., Mumtaz, R., Riaz, Q., Wahab, A. W. A., &amp; Jung, K. H. (2022). Permissions-Based Detection of Android Malware Using Machine Learning. Symmetry, 14(4). https://</a:t>
            </a:r>
            <a:r>
              <a:rPr lang="en-US" sz="1600" dirty="0" err="1"/>
              <a:t>doi.org</a:t>
            </a:r>
            <a:r>
              <a:rPr lang="en-US" sz="1600" dirty="0"/>
              <a:t>/10.3390/sym14040718 </a:t>
            </a:r>
          </a:p>
          <a:p>
            <a:r>
              <a:rPr lang="en-US" sz="1600" dirty="0"/>
              <a:t>Goodfellow, I., </a:t>
            </a:r>
            <a:r>
              <a:rPr lang="en-US" sz="1600" dirty="0" err="1"/>
              <a:t>Bengio</a:t>
            </a:r>
            <a:r>
              <a:rPr lang="en-US" sz="1600" dirty="0"/>
              <a:t>, Y., &amp; Courville, A. (2016). Deep Learning. </a:t>
            </a:r>
          </a:p>
          <a:p>
            <a:r>
              <a:rPr lang="en-US" sz="1600" dirty="0"/>
              <a:t>Hastie, T., </a:t>
            </a:r>
            <a:r>
              <a:rPr lang="en-US" sz="1600" dirty="0" err="1"/>
              <a:t>Tibshirani</a:t>
            </a:r>
            <a:r>
              <a:rPr lang="en-US" sz="1600" dirty="0"/>
              <a:t>, R., &amp; Friedman, J. (2008). The Elements of Statistical Learning Data Mining, Inference, and Prediction. </a:t>
            </a:r>
          </a:p>
          <a:p>
            <a:r>
              <a:rPr lang="en-US" sz="1600" dirty="0"/>
              <a:t>Mathur, A. (2022). </a:t>
            </a:r>
            <a:r>
              <a:rPr lang="en-US" sz="1600" dirty="0" err="1"/>
              <a:t>NATICUSdroid</a:t>
            </a:r>
            <a:r>
              <a:rPr lang="en-US" sz="1600" dirty="0"/>
              <a:t> (Android Permissions) Dataset. In UCI Machine Learning Repository. https://</a:t>
            </a:r>
            <a:r>
              <a:rPr lang="en-US" sz="1600" dirty="0" err="1"/>
              <a:t>doi.org</a:t>
            </a:r>
            <a:r>
              <a:rPr lang="en-US" sz="1600" dirty="0"/>
              <a:t>/https://</a:t>
            </a:r>
            <a:r>
              <a:rPr lang="en-US" sz="1600" dirty="0" err="1"/>
              <a:t>doi.org</a:t>
            </a:r>
            <a:r>
              <a:rPr lang="en-US" sz="1600" dirty="0"/>
              <a:t>/10.24432/C5FS64 </a:t>
            </a:r>
          </a:p>
          <a:p>
            <a:r>
              <a:rPr lang="en-US" sz="1600" dirty="0"/>
              <a:t>Mathur, A., </a:t>
            </a:r>
            <a:r>
              <a:rPr lang="en-US" sz="1600" dirty="0" err="1"/>
              <a:t>Podila</a:t>
            </a:r>
            <a:r>
              <a:rPr lang="en-US" sz="1600" dirty="0"/>
              <a:t>, L. M., Kulkarni, K., Niyaz, Q., &amp; Javaid, A. Y. (2021). </a:t>
            </a:r>
            <a:r>
              <a:rPr lang="en-US" sz="1600" dirty="0" err="1"/>
              <a:t>NATICUSdroid</a:t>
            </a:r>
            <a:r>
              <a:rPr lang="en-US" sz="1600" dirty="0"/>
              <a:t>: A malware detection framework for Android using native and custom permissions. Journal of Information Security and Applications, 58. https://</a:t>
            </a:r>
            <a:r>
              <a:rPr lang="en-US" sz="1600" dirty="0" err="1"/>
              <a:t>doi.org</a:t>
            </a:r>
            <a:r>
              <a:rPr lang="en-US" sz="1600" dirty="0"/>
              <a:t>/10.1016/j.jisa.2020.102696 </a:t>
            </a:r>
          </a:p>
          <a:p>
            <a:endParaRPr lang="en-US" sz="1600" dirty="0"/>
          </a:p>
        </p:txBody>
      </p:sp>
    </p:spTree>
    <p:extLst>
      <p:ext uri="{BB962C8B-B14F-4D97-AF65-F5344CB8AC3E}">
        <p14:creationId xmlns:p14="http://schemas.microsoft.com/office/powerpoint/2010/main" val="108477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2"/>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12/4/2023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TotalTime>
  <Words>2147</Words>
  <Application>Microsoft Office PowerPoint</Application>
  <PresentationFormat>Widescreen</PresentationFormat>
  <Paragraphs>221</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Avenir Next LT Pro</vt:lpstr>
      <vt:lpstr>Avenir Next LT Pro Light</vt:lpstr>
      <vt:lpstr>Calibri</vt:lpstr>
      <vt:lpstr>Cambria Math</vt:lpstr>
      <vt:lpstr>VeniceBeachVTI</vt:lpstr>
      <vt:lpstr>Malware Detection</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RF Feature importance</vt:lpstr>
      <vt:lpstr>Results: Interpretation LOGISTIC REGRESSION COEFFICIENTS</vt:lpstr>
      <vt:lpstr>Results: Interpretation shallow DECISION TREE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Matthew Chen</cp:lastModifiedBy>
  <cp:revision>38</cp:revision>
  <dcterms:created xsi:type="dcterms:W3CDTF">2023-11-26T00:17:42Z</dcterms:created>
  <dcterms:modified xsi:type="dcterms:W3CDTF">2023-12-04T23:01:06Z</dcterms:modified>
</cp:coreProperties>
</file>